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63" r:id="rId7"/>
    <p:sldId id="275" r:id="rId8"/>
    <p:sldId id="261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986BC-304E-426A-B457-71782354A3A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47243BA-C69B-4453-850D-50067B4C6ECF}">
      <dgm:prSet/>
      <dgm:spPr/>
      <dgm:t>
        <a:bodyPr/>
        <a:lstStyle/>
        <a:p>
          <a:pPr rtl="0"/>
          <a:r>
            <a:rPr lang="ru-RU" dirty="0" smtClean="0"/>
            <a:t>Муниципальное  казённое дошкольное образовательное учрежден е детский сад № 1 города </a:t>
          </a:r>
          <a:r>
            <a:rPr lang="ru-RU" dirty="0" err="1" smtClean="0"/>
            <a:t>Курлово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Владимирская область Гусь-Хрустальный район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b="1" dirty="0" smtClean="0"/>
            <a:t>Материал подготовлен  Власовой Е.В. - социальным педагогом ДОУ</a:t>
          </a:r>
          <a:br>
            <a:rPr lang="ru-RU" b="1" dirty="0" smtClean="0"/>
          </a:br>
          <a:endParaRPr lang="ru-RU" b="1" dirty="0"/>
        </a:p>
      </dgm:t>
    </dgm:pt>
    <dgm:pt modelId="{05B26F2A-7570-4410-992E-FF32ABCC38D4}" type="parTrans" cxnId="{E278C33E-17E9-4CF7-A0B1-282EE1269501}">
      <dgm:prSet/>
      <dgm:spPr/>
      <dgm:t>
        <a:bodyPr/>
        <a:lstStyle/>
        <a:p>
          <a:endParaRPr lang="ru-RU"/>
        </a:p>
      </dgm:t>
    </dgm:pt>
    <dgm:pt modelId="{463D523C-4257-4D1A-9269-B1FB49064D4D}" type="sibTrans" cxnId="{E278C33E-17E9-4CF7-A0B1-282EE1269501}">
      <dgm:prSet/>
      <dgm:spPr/>
      <dgm:t>
        <a:bodyPr/>
        <a:lstStyle/>
        <a:p>
          <a:endParaRPr lang="ru-RU"/>
        </a:p>
      </dgm:t>
    </dgm:pt>
    <dgm:pt modelId="{6EBF3E5A-C8D0-4003-A42E-F07A476309D4}" type="pres">
      <dgm:prSet presAssocID="{891986BC-304E-426A-B457-71782354A3A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4DA737-BD7A-4598-988B-326D0A0E7236}" type="pres">
      <dgm:prSet presAssocID="{C47243BA-C69B-4453-850D-50067B4C6ECF}" presName="circ1TxSh" presStyleLbl="vennNode1" presStyleIdx="0" presStyleCnt="1"/>
      <dgm:spPr/>
      <dgm:t>
        <a:bodyPr/>
        <a:lstStyle/>
        <a:p>
          <a:endParaRPr lang="ru-RU"/>
        </a:p>
      </dgm:t>
    </dgm:pt>
  </dgm:ptLst>
  <dgm:cxnLst>
    <dgm:cxn modelId="{08F1565A-A2CF-4276-8CAF-4331F9235BC8}" type="presOf" srcId="{891986BC-304E-426A-B457-71782354A3AE}" destId="{6EBF3E5A-C8D0-4003-A42E-F07A476309D4}" srcOrd="0" destOrd="0" presId="urn:microsoft.com/office/officeart/2005/8/layout/venn1"/>
    <dgm:cxn modelId="{1FAA698C-FB23-4538-A2C2-6A553AA3DFDC}" type="presOf" srcId="{C47243BA-C69B-4453-850D-50067B4C6ECF}" destId="{B84DA737-BD7A-4598-988B-326D0A0E7236}" srcOrd="0" destOrd="0" presId="urn:microsoft.com/office/officeart/2005/8/layout/venn1"/>
    <dgm:cxn modelId="{E278C33E-17E9-4CF7-A0B1-282EE1269501}" srcId="{891986BC-304E-426A-B457-71782354A3AE}" destId="{C47243BA-C69B-4453-850D-50067B4C6ECF}" srcOrd="0" destOrd="0" parTransId="{05B26F2A-7570-4410-992E-FF32ABCC38D4}" sibTransId="{463D523C-4257-4D1A-9269-B1FB49064D4D}"/>
    <dgm:cxn modelId="{B7D064B1-439A-407F-8538-0ED20AC48D75}" type="presParOf" srcId="{6EBF3E5A-C8D0-4003-A42E-F07A476309D4}" destId="{B84DA737-BD7A-4598-988B-326D0A0E723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4DA737-BD7A-4598-988B-326D0A0E7236}">
      <dsp:nvSpPr>
        <dsp:cNvPr id="0" name=""/>
        <dsp:cNvSpPr/>
      </dsp:nvSpPr>
      <dsp:spPr>
        <a:xfrm>
          <a:off x="1529506" y="0"/>
          <a:ext cx="5170586" cy="51705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Муниципальное  казённое дошкольное образовательное учрежден е детский сад № 1 города </a:t>
          </a:r>
          <a:r>
            <a:rPr lang="ru-RU" sz="1300" kern="1200" dirty="0" err="1" smtClean="0"/>
            <a:t>Курлово</a:t>
          </a: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>Владимирская область Гусь-Хрустальный район</a:t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kern="1200" dirty="0" smtClean="0"/>
            <a:t/>
          </a:r>
          <a:br>
            <a:rPr lang="ru-RU" sz="1300" kern="1200" dirty="0" smtClean="0"/>
          </a:br>
          <a:r>
            <a:rPr lang="ru-RU" sz="1300" b="1" kern="1200" dirty="0" smtClean="0"/>
            <a:t>Материал подготовлен  Власовой Е.В. - социальным педагогом ДОУ</a:t>
          </a:r>
          <a:br>
            <a:rPr lang="ru-RU" sz="1300" b="1" kern="1200" dirty="0" smtClean="0"/>
          </a:br>
          <a:endParaRPr lang="ru-RU" sz="1300" b="1" kern="1200" dirty="0"/>
        </a:p>
      </dsp:txBody>
      <dsp:txXfrm>
        <a:off x="1529506" y="0"/>
        <a:ext cx="5170586" cy="5170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Эксперт\Downloads\шаб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457200" y="274638"/>
          <a:ext cx="8229600" cy="5170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556792"/>
            <a:ext cx="8280920" cy="2585323"/>
          </a:xfrm>
          <a:prstGeom prst="rect">
            <a:avLst/>
          </a:prstGeom>
          <a:noFill/>
          <a:ln>
            <a:noFill/>
          </a:ln>
          <a:scene3d>
            <a:camera prst="perspective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Предотвращение жестокости </a:t>
            </a:r>
          </a:p>
          <a:p>
            <a:pPr algn="ctr"/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 отношению к детям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Эксперт\Downloads\плнег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3" descr="C:\Users\Эксперт\Downloads\насили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132856"/>
            <a:ext cx="3096344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Эксперт\Downloads\же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Эксперт\Downloads\гр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Эксперт\Downloads\стр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Эксперт\Downloads\шаб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724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Эксперт\Downloads\док4 - копия.jpg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7704" y="1196752"/>
            <a:ext cx="553402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75656" y="2084374"/>
            <a:ext cx="63367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может быть сделано для того, чтобы предотвратить жестокое обращение с детьми? В настоящее время создано множество общественных организаций для того, чтобы выявить тех детей, которые подвергаются избиениям, или тех, о ком не заботятся родители. Однако узаконенное попечение над детьми, подвергающимися жестокому обращению, не приносит положительных результатов. Суд может принять решение о том, чтобы взять попечительство над ребёнком, или родители могут охотно согласиться поместить его в детский дом. Забота о ребёнке в детском доме может быть гораздо лучшей, чем дома, но вполне вероятно, что эта забота, может также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дополнительнг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травмировать ребёнка. В некоторых случаях ребёнку разрешают оставаться дома с родителями, но под строгим присмотром  социальных служб.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Специалисты рекомендуют тем родителям, кто испытывает желание встряхнуть или ударить плачущего ребёнка, постарается проделать следующее: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Выйти из комнаты и позвонить приятелю;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Включить какую-нибудь успокаивающую музыку;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Сделать 10 глубоких вдохов и успокоиться, затем сделать ещё 10 вздохов;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Пойти в другую комнату и выполнить какую-нибудь работу;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Принять душ;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Закрыть глаза и сосчитать до 10;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Если ни одна из предложенных стратегий не помогает, обращайтесь за психологической помощью.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Users\Эксперт\Downloads\шаб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71401"/>
            <a:ext cx="9144000" cy="702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275" endPos="40000" dist="101600" dir="5400000" sy="-100000" algn="bl" rotWithShape="0"/>
          </a:effectLst>
        </p:spPr>
      </p:pic>
      <p:pic>
        <p:nvPicPr>
          <p:cNvPr id="6" name="Рисунок 5" descr="C:\Users\Эксперт\Downloads\док1.jpg"/>
          <p:cNvPicPr/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-10000"/>
          </a:blip>
          <a:srcRect/>
          <a:stretch>
            <a:fillRect/>
          </a:stretch>
        </p:blipFill>
        <p:spPr bwMode="auto">
          <a:xfrm>
            <a:off x="827584" y="980728"/>
            <a:ext cx="756084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90000" dir="5400000" sy="-100000" algn="bl" rotWithShape="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27584" y="1701676"/>
            <a:ext cx="7704856" cy="4607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Другой способ предотвращения жестокого обращения с детьми заключается в изменении позиции родителей в отношении этого вопроса. Несмотря на освещение данной проблемы в газетах и на телевидении, многие родители считают своим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шлёпать или бить собственных детей. Анкетирование среди родителей обнаруживает, что телесные наказания широко применяются на практике. Многие убеждены в том, что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хорошая, крепкая трёпка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иногда необходима для того, чтобы дисциплинировать ребёнка. Другие родители, боясь опорочить себя, говорят что не применяют наказания к детям. С точки зрения общественности мы, по-видимому, можем сказать, что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применение силы приемлемо до тех пор, пока оно не травмирует ребёнка, если ребёнок травмирован, значит, это уже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жестокое обращение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Когда ребёнок травмирован, слишком поздно бывает исправить то, что сделано. Попустительствуя тем родительским наказаниям, которые очень похожи на жестокое обращение с детьми мы значительно увеличиваем вероятность того, что детям будет нанесён вред. Так же важно помнить, что жестокость в эмоциональной сфере может нанести такой же вред, как и физическое насилие. Родители наносят долго не заживающие душевные раны своему ребёнку, когда они постоянно им пренебрегают, унижают, запугивают или терроризируют его.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Столкнувшись лицом к лицу с данной проблемой, мы должны понимать, что грань между допустимым наказанием и жестким обращением легко стирается. Должна быть пересмотрена наша позиция по отношению к телесным наказаниям и правам ребёнка.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 преследование детей будет продолжаться до тех пор, пока мы как общество допускаем это.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Эксперт\Downloads\шаб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0000" endA="275" endPos="40000" dist="101600" dir="5400000" sy="-100000" algn="bl" rotWithShape="0"/>
          </a:effectLst>
        </p:spPr>
      </p:pic>
      <p:pic>
        <p:nvPicPr>
          <p:cNvPr id="14337" name="Picture 1" descr="C:\Users\Эксперт\Downloads\док - копия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contrast="-10000"/>
          </a:blip>
          <a:srcRect/>
          <a:stretch>
            <a:fillRect/>
          </a:stretch>
        </p:blipFill>
        <p:spPr bwMode="auto">
          <a:xfrm>
            <a:off x="1331640" y="1268760"/>
            <a:ext cx="6552728" cy="1008112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899592" y="2420888"/>
            <a:ext cx="7488832" cy="416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основе большинства случаев жестокого обращения с детьми лежит порочный круг насилия, который протекает от одного поколения к другому.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статистике, одна треть всех родителей, кто подвергался жестокому обращению в детстве, плохо общается со своими собственными детьми. Многие проявляют жестокость находясь в состоянии стресса. Такие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родители просто никогда не учились тому, как любить детей, общаться с ними и воспитывать их. Большинство детей, подвергающихся жестокому обращению со стороны своих родителей, позднее сами начинают проявлять жестокость к своим детям.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Получается, порочный, замкнутый  круг:  насилие порождает насилие.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Прежде всего должна быть эмоциональная  поддержка общества, специалистов, друзей, родных. Без такой поддержки, жестокость по отношению к детям в ещё большей степени увеличивает риск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возникновения у детей эмоциональных расстройств, суицидальных наклонностей, дальнейшее воспроизводство жестокости.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C:\Users\Эксперт\Downloads\горл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Бесплатный телефон доверия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(психологическая помощь)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8(4922) 33-33-33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 Владимир ул.Михайловская д.24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636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Бесплатный телефон доверия (психологическая помощь) 8(4922) 33-33-33 г. Владимир ул.Михайловская д.24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казённое дошкольное образовательное учрежден е детский сад № 1 города Курлово Владимирская область Гусь-Хрустальный район   Материал подготовлен  Власовой Е.В. - социальным педагогом ДОУ </dc:title>
  <dc:creator>Эксперт</dc:creator>
  <cp:lastModifiedBy>Эксперт</cp:lastModifiedBy>
  <cp:revision>24</cp:revision>
  <dcterms:created xsi:type="dcterms:W3CDTF">2014-04-15T04:57:35Z</dcterms:created>
  <dcterms:modified xsi:type="dcterms:W3CDTF">2014-04-16T09:41:17Z</dcterms:modified>
</cp:coreProperties>
</file>